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 autoAdjust="0"/>
    <p:restoredTop sz="94660"/>
  </p:normalViewPr>
  <p:slideViewPr>
    <p:cSldViewPr>
      <p:cViewPr varScale="1">
        <p:scale>
          <a:sx n="100" d="100"/>
          <a:sy n="100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2C97-C51C-42B5-9BCE-1240E40277F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2221-3515-461F-8DF0-3F85F45F5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2C97-C51C-42B5-9BCE-1240E40277F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2221-3515-461F-8DF0-3F85F45F5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2C97-C51C-42B5-9BCE-1240E40277F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2221-3515-461F-8DF0-3F85F45F506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2C97-C51C-42B5-9BCE-1240E40277F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2221-3515-461F-8DF0-3F85F45F50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2C97-C51C-42B5-9BCE-1240E40277F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2221-3515-461F-8DF0-3F85F45F5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2C97-C51C-42B5-9BCE-1240E40277F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2221-3515-461F-8DF0-3F85F45F50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2C97-C51C-42B5-9BCE-1240E40277F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2221-3515-461F-8DF0-3F85F45F5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2C97-C51C-42B5-9BCE-1240E40277F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2221-3515-461F-8DF0-3F85F45F5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2C97-C51C-42B5-9BCE-1240E40277F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2221-3515-461F-8DF0-3F85F45F5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2C97-C51C-42B5-9BCE-1240E40277F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2221-3515-461F-8DF0-3F85F45F50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2C97-C51C-42B5-9BCE-1240E40277F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2221-3515-461F-8DF0-3F85F45F50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F722C97-C51C-42B5-9BCE-1240E40277F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8E72221-3515-461F-8DF0-3F85F45F50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918648" cy="29797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Презентация на тему</a:t>
            </a:r>
            <a:r>
              <a:rPr lang="en-US" sz="4000" dirty="0" smtClean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sz="4000" dirty="0" smtClean="0"/>
              <a:t>,,Сенсорное развитие детей раннего возраста через дидактические игры</a:t>
            </a:r>
            <a:r>
              <a:rPr lang="en-US" sz="4000" dirty="0" smtClean="0"/>
              <a:t>”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645024"/>
            <a:ext cx="6480720" cy="1656184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Подготовили</a:t>
            </a:r>
            <a:r>
              <a:rPr lang="en-US" sz="2800" dirty="0" smtClean="0"/>
              <a:t>:</a:t>
            </a:r>
            <a:r>
              <a:rPr lang="ru-RU" sz="2800" dirty="0" smtClean="0"/>
              <a:t> Воспитатели </a:t>
            </a:r>
            <a:r>
              <a:rPr lang="en-US" sz="2800" dirty="0" smtClean="0"/>
              <a:t>1</a:t>
            </a:r>
            <a:r>
              <a:rPr lang="ru-RU" sz="2800" dirty="0" smtClean="0"/>
              <a:t> младшей группы</a:t>
            </a:r>
            <a:r>
              <a:rPr lang="ru-RU" sz="2800" smtClean="0"/>
              <a:t>: </a:t>
            </a:r>
            <a:r>
              <a:rPr lang="ru-RU" sz="2800" smtClean="0"/>
              <a:t>  Баева </a:t>
            </a:r>
            <a:r>
              <a:rPr lang="ru-RU" sz="2800" dirty="0" smtClean="0"/>
              <a:t>Т. И.</a:t>
            </a:r>
          </a:p>
          <a:p>
            <a:r>
              <a:rPr lang="ru-RU" sz="2800" dirty="0" smtClean="0"/>
              <a:t>                       Семенова Е.С.</a:t>
            </a:r>
          </a:p>
          <a:p>
            <a:endParaRPr lang="ru-RU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7031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Наша группа</a:t>
            </a:r>
            <a:endParaRPr lang="ru-RU" sz="5400" dirty="0"/>
          </a:p>
        </p:txBody>
      </p:sp>
      <p:pic>
        <p:nvPicPr>
          <p:cNvPr id="3074" name="Picture 2" descr="G:\DCIM\100MSDCF\DSC045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6451" y="2780928"/>
            <a:ext cx="3658569" cy="2743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DCIM\100MSDCF\DSC0458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49498" y="2780928"/>
            <a:ext cx="3621469" cy="2716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18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CC"/>
                </a:solidFill>
                <a:latin typeface="Impact"/>
              </a:rPr>
              <a:t>Мы играем и занимаемся</a:t>
            </a:r>
            <a:b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CC"/>
                </a:solidFill>
                <a:latin typeface="Impact"/>
              </a:rPr>
            </a:br>
            <a:endParaRPr lang="ru-RU" dirty="0"/>
          </a:p>
        </p:txBody>
      </p:sp>
      <p:pic>
        <p:nvPicPr>
          <p:cNvPr id="4098" name="Picture 2" descr="G:\DCIM\100MSDCF\DSC045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34874" y="1164533"/>
            <a:ext cx="3595353" cy="2696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DCIM\100MSDCF\DSC0456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0395" y="1183007"/>
            <a:ext cx="3570722" cy="2678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DCIM\100MSDCF\DSC0454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73325" y="4005064"/>
            <a:ext cx="3376736" cy="2532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5453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</a:t>
            </a:r>
            <a:r>
              <a:rPr lang="en-US" sz="3600" dirty="0"/>
              <a:t>/</a:t>
            </a:r>
            <a:r>
              <a:rPr lang="ru-RU" sz="3600" dirty="0" smtClean="0"/>
              <a:t>И на закрепления цвета, величины, формы и мелкой моторики</a:t>
            </a:r>
            <a:endParaRPr lang="ru-RU" sz="3600" dirty="0"/>
          </a:p>
        </p:txBody>
      </p:sp>
      <p:pic>
        <p:nvPicPr>
          <p:cNvPr id="5123" name="Picture 3" descr="G:\DCIM\100MSDCF\DSC045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800" y="1628800"/>
            <a:ext cx="3253729" cy="2440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DCIM\100MSDCF\DSC0457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2384" y="1628800"/>
            <a:ext cx="3317967" cy="2488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DCIM\100MSDCF\DSC0457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1050" y="4241358"/>
            <a:ext cx="3333346" cy="2500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:\DCIM\100MSDCF\DSC04569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436592" y="4241358"/>
            <a:ext cx="3333346" cy="2500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2716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Изучаем геометрические формы</a:t>
            </a:r>
            <a:endParaRPr lang="ru-RU" dirty="0"/>
          </a:p>
        </p:txBody>
      </p:sp>
      <p:pic>
        <p:nvPicPr>
          <p:cNvPr id="2050" name="Picture 2" descr="E:\Films\DSC045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7704" y="1844824"/>
            <a:ext cx="5856650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35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7409" y="476672"/>
            <a:ext cx="6843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147" name="Picture 3" descr="E:\Films\DSC046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2924944"/>
            <a:ext cx="3386404" cy="2539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гусениц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63391"/>
            <a:ext cx="200342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3927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16024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ru-RU" alt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altLang="ru-RU" sz="2800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Сенсорное развитие - 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это развитие восприятия и формирование представлений о внешних свойствах предметов: их форме, цвете, величине, положении в пространстве, а также запахе, вкусе и т.д.</a:t>
            </a:r>
            <a:br>
              <a:rPr lang="ru-RU" altLang="ru-RU" sz="2800" b="1" dirty="0" smtClean="0">
                <a:solidFill>
                  <a:schemeClr val="bg1"/>
                </a:solidFill>
              </a:rPr>
            </a:br>
            <a:r>
              <a:rPr lang="ru-RU" altLang="ru-RU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altLang="ru-RU" b="1" dirty="0" smtClean="0">
                <a:solidFill>
                  <a:schemeClr val="bg1"/>
                </a:solidFill>
                <a:latin typeface="Bookman Old Style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Андрей\Desktop\DSC035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02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/>
          <a:lstStyle/>
          <a:p>
            <a:pPr marL="0" indent="0">
              <a:buNone/>
            </a:pPr>
            <a:endParaRPr lang="ru-RU" altLang="ru-RU" b="1" dirty="0" smtClean="0">
              <a:solidFill>
                <a:srgbClr val="0033CC"/>
              </a:solidFill>
            </a:endParaRPr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712968" cy="2664296"/>
          </a:xfrm>
        </p:spPr>
        <p:txBody>
          <a:bodyPr>
            <a:normAutofit/>
          </a:bodyPr>
          <a:lstStyle/>
          <a:p>
            <a:pPr algn="l"/>
            <a:r>
              <a:rPr lang="ru-RU" alt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Сенсорное воспитание 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целенаправленное совершенствование, развитие у детей сенсорных процессов (ощущений, восприятий, представлений)</a:t>
            </a:r>
            <a:br>
              <a:rPr lang="ru-RU" altLang="ru-RU" sz="2800" b="1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Андрей\Desktop\DSC0458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41863" y="2636912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79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306696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altLang="ru-RU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/>
            </a:r>
            <a:br>
              <a:rPr lang="ru-RU" altLang="ru-RU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</a:br>
            <a:r>
              <a:rPr lang="ru-RU" altLang="ru-RU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Целью</a:t>
            </a:r>
            <a:r>
              <a:rPr lang="ru-RU" altLang="ru-RU" sz="27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oor Richard" pitchFamily="18" charset="0"/>
              </a:rPr>
              <a:t> </a:t>
            </a:r>
            <a:r>
              <a:rPr lang="ru-RU" altLang="ru-RU" sz="27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2700" b="1" dirty="0">
                <a:solidFill>
                  <a:srgbClr val="3333FF"/>
                </a:solidFill>
                <a:latin typeface="Poor Richard" pitchFamily="18" charset="0"/>
              </a:rPr>
              <a:t>сенсорного воспитания является формирование сенсорных способностей у малышей.</a:t>
            </a:r>
            <a:br>
              <a:rPr lang="ru-RU" altLang="ru-RU" sz="2700" b="1" dirty="0">
                <a:solidFill>
                  <a:srgbClr val="3333FF"/>
                </a:solidFill>
                <a:latin typeface="Poor Richard" pitchFamily="18" charset="0"/>
              </a:rPr>
            </a:br>
            <a:r>
              <a:rPr lang="ru-RU" altLang="ru-RU" sz="2700" dirty="0">
                <a:solidFill>
                  <a:srgbClr val="3333FF"/>
                </a:solidFill>
                <a:latin typeface="Poor Richard" pitchFamily="18" charset="0"/>
              </a:rPr>
              <a:t>	</a:t>
            </a:r>
            <a:r>
              <a:rPr lang="ru-RU" altLang="ru-RU" sz="27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На этой основе выделяются следующие</a:t>
            </a:r>
            <a:r>
              <a:rPr lang="ru-RU" altLang="ru-RU" sz="2700" dirty="0">
                <a:effectLst>
                  <a:outerShdw blurRad="38100" dist="38100" dir="2700000" algn="tl">
                    <a:srgbClr val="FFFFFF"/>
                  </a:outerShdw>
                </a:effectLst>
                <a:latin typeface="Poor Richard" pitchFamily="18" charset="0"/>
              </a:rPr>
              <a:t> </a:t>
            </a:r>
            <a:r>
              <a:rPr lang="ru-RU" altLang="ru-RU" sz="27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altLang="ru-RU" sz="27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задачи:</a:t>
            </a:r>
            <a:br>
              <a:rPr lang="ru-RU" altLang="ru-RU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</a:br>
            <a:r>
              <a:rPr lang="ru-RU" altLang="ru-RU" sz="2700" dirty="0">
                <a:latin typeface="Poor Richard" pitchFamily="18" charset="0"/>
              </a:rPr>
              <a:t>  </a:t>
            </a:r>
            <a:r>
              <a:rPr lang="ru-RU" altLang="ru-RU" sz="2700" b="1" dirty="0">
                <a:solidFill>
                  <a:srgbClr val="0000B4"/>
                </a:solidFill>
                <a:latin typeface="Poor Richard" pitchFamily="18" charset="0"/>
              </a:rPr>
              <a:t>Формирование у детей систем перцептивных действий</a:t>
            </a:r>
            <a:br>
              <a:rPr lang="ru-RU" altLang="ru-RU" sz="2700" b="1" dirty="0">
                <a:solidFill>
                  <a:srgbClr val="0000B4"/>
                </a:solidFill>
                <a:latin typeface="Poor Richard" pitchFamily="18" charset="0"/>
              </a:rPr>
            </a:br>
            <a:r>
              <a:rPr lang="ru-RU" altLang="ru-RU" sz="2700" b="1" dirty="0">
                <a:solidFill>
                  <a:srgbClr val="0000B4"/>
                </a:solidFill>
                <a:latin typeface="Poor Richard" pitchFamily="18" charset="0"/>
              </a:rPr>
              <a:t>   Формирование у детей систем сенсорных эталонов </a:t>
            </a:r>
            <a:br>
              <a:rPr lang="ru-RU" altLang="ru-RU" sz="2700" b="1" dirty="0">
                <a:solidFill>
                  <a:srgbClr val="0000B4"/>
                </a:solidFill>
                <a:latin typeface="Poor Richard" pitchFamily="18" charset="0"/>
              </a:rPr>
            </a:br>
            <a:r>
              <a:rPr lang="ru-RU" altLang="ru-RU" sz="2700" b="1" dirty="0">
                <a:solidFill>
                  <a:srgbClr val="0000B4"/>
                </a:solidFill>
                <a:latin typeface="Poor Richard" pitchFamily="18" charset="0"/>
              </a:rPr>
              <a:t>  Формирование у детей умений самостоятельно применять системы перцептивных действий и системы эталонов в практической и познавательной деятельности</a:t>
            </a:r>
            <a:r>
              <a:rPr lang="ru-RU" altLang="ru-RU" b="1" dirty="0">
                <a:solidFill>
                  <a:srgbClr val="0000B4"/>
                </a:solidFill>
                <a:latin typeface="Poor Richard" pitchFamily="18" charset="0"/>
              </a:rPr>
              <a:t/>
            </a:r>
            <a:br>
              <a:rPr lang="ru-RU" altLang="ru-RU" b="1" dirty="0">
                <a:solidFill>
                  <a:srgbClr val="0000B4"/>
                </a:solidFill>
                <a:latin typeface="Poor Richard" pitchFamily="18" charset="0"/>
              </a:rPr>
            </a:br>
            <a:endParaRPr lang="ru-RU" dirty="0"/>
          </a:p>
        </p:txBody>
      </p:sp>
      <p:pic>
        <p:nvPicPr>
          <p:cNvPr id="4" name="Picture 13" descr="юл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870" r="15663"/>
          <a:stretch>
            <a:fillRect/>
          </a:stretch>
        </p:blipFill>
        <p:spPr bwMode="auto">
          <a:xfrm>
            <a:off x="395536" y="3987041"/>
            <a:ext cx="234878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гусениц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276">
            <a:off x="3635577" y="4105447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логический домик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21088"/>
            <a:ext cx="2232248" cy="174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995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solidFill>
                  <a:srgbClr val="008000"/>
                </a:solidFill>
                <a:latin typeface="Bookman Old Style" pitchFamily="18" charset="0"/>
              </a:rPr>
              <a:t>Цвета </a:t>
            </a:r>
            <a:endParaRPr lang="ru-RU" altLang="ru-RU" b="1" dirty="0">
              <a:solidFill>
                <a:srgbClr val="008000"/>
              </a:solidFill>
              <a:latin typeface="Bookman Old Style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008000"/>
                </a:solidFill>
                <a:latin typeface="Bookman Old Style" pitchFamily="18" charset="0"/>
              </a:rPr>
              <a:t>Формы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solidFill>
                  <a:srgbClr val="008000"/>
                </a:solidFill>
                <a:latin typeface="Bookman Old Style" pitchFamily="18" charset="0"/>
              </a:rPr>
              <a:t>Величины </a:t>
            </a:r>
            <a:endParaRPr lang="ru-RU" altLang="ru-RU" b="1" dirty="0">
              <a:solidFill>
                <a:srgbClr val="008000"/>
              </a:solidFill>
              <a:latin typeface="Bookman Old Style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bg1"/>
                </a:solidFill>
                <a:latin typeface="Bookman Old Style" pitchFamily="18" charset="0"/>
              </a:rPr>
              <a:t>Эталонная система</a:t>
            </a:r>
            <a:r>
              <a:rPr lang="ru-RU" altLang="ru-RU" b="1" dirty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altLang="ru-RU" b="1" dirty="0">
                <a:solidFill>
                  <a:srgbClr val="0000FF"/>
                </a:solidFill>
                <a:latin typeface="Bookman Old Style" pitchFamily="18" charset="0"/>
              </a:rPr>
            </a:br>
            <a:endParaRPr lang="ru-RU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2555776" y="2353007"/>
            <a:ext cx="6049093" cy="1079500"/>
            <a:chOff x="2411413" y="2476212"/>
            <a:chExt cx="6049093" cy="1079500"/>
          </a:xfrm>
        </p:grpSpPr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2411413" y="2476212"/>
              <a:ext cx="792162" cy="431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3060700" y="3052474"/>
              <a:ext cx="792163" cy="4318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4500563" y="3052474"/>
              <a:ext cx="792162" cy="43180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5724525" y="3123912"/>
              <a:ext cx="792163" cy="431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3924300" y="2476212"/>
              <a:ext cx="792163" cy="4318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5219700" y="2476212"/>
              <a:ext cx="792163" cy="431800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6443663" y="2476212"/>
              <a:ext cx="792162" cy="431800"/>
            </a:xfrm>
            <a:prstGeom prst="ellipse">
              <a:avLst/>
            </a:prstGeom>
            <a:solidFill>
              <a:srgbClr val="99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7019925" y="3123912"/>
              <a:ext cx="792163" cy="4318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7668344" y="2520951"/>
              <a:ext cx="792162" cy="431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700338" y="3861048"/>
            <a:ext cx="5975350" cy="720725"/>
            <a:chOff x="2700338" y="3861048"/>
            <a:chExt cx="5975350" cy="720725"/>
          </a:xfrm>
        </p:grpSpPr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2700338" y="3861048"/>
              <a:ext cx="792162" cy="720725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4787900" y="3861048"/>
              <a:ext cx="1150938" cy="7191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3779838" y="3861048"/>
              <a:ext cx="698500" cy="71913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AutoShape 21"/>
            <p:cNvSpPr>
              <a:spLocks noChangeArrowheads="1"/>
            </p:cNvSpPr>
            <p:nvPr/>
          </p:nvSpPr>
          <p:spPr bwMode="auto">
            <a:xfrm>
              <a:off x="6372225" y="3861048"/>
              <a:ext cx="865188" cy="719138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Oval 22"/>
            <p:cNvSpPr>
              <a:spLocks noChangeArrowheads="1"/>
            </p:cNvSpPr>
            <p:nvPr/>
          </p:nvSpPr>
          <p:spPr bwMode="auto">
            <a:xfrm>
              <a:off x="7596188" y="3861048"/>
              <a:ext cx="1079500" cy="719138"/>
            </a:xfrm>
            <a:prstGeom prst="ellipse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534424" y="4951353"/>
            <a:ext cx="4475090" cy="1222434"/>
            <a:chOff x="3410023" y="5086291"/>
            <a:chExt cx="4475090" cy="1222434"/>
          </a:xfrm>
        </p:grpSpPr>
        <p:sp>
          <p:nvSpPr>
            <p:cNvPr id="37" name="AutoShape 23"/>
            <p:cNvSpPr>
              <a:spLocks noChangeArrowheads="1"/>
            </p:cNvSpPr>
            <p:nvPr/>
          </p:nvSpPr>
          <p:spPr bwMode="auto">
            <a:xfrm>
              <a:off x="3410023" y="5086291"/>
              <a:ext cx="1214437" cy="1214438"/>
            </a:xfrm>
            <a:prstGeom prst="cube">
              <a:avLst>
                <a:gd name="adj" fmla="val 25000"/>
              </a:avLst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AutoShape 24"/>
            <p:cNvSpPr>
              <a:spLocks noChangeArrowheads="1"/>
            </p:cNvSpPr>
            <p:nvPr/>
          </p:nvSpPr>
          <p:spPr bwMode="auto">
            <a:xfrm>
              <a:off x="5580063" y="5445125"/>
              <a:ext cx="854075" cy="863600"/>
            </a:xfrm>
            <a:prstGeom prst="cube">
              <a:avLst>
                <a:gd name="adj" fmla="val 25000"/>
              </a:avLst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AutoShape 25"/>
            <p:cNvSpPr>
              <a:spLocks noChangeArrowheads="1"/>
            </p:cNvSpPr>
            <p:nvPr/>
          </p:nvSpPr>
          <p:spPr bwMode="auto">
            <a:xfrm>
              <a:off x="7380288" y="5661025"/>
              <a:ext cx="504825" cy="504825"/>
            </a:xfrm>
            <a:prstGeom prst="cube">
              <a:avLst>
                <a:gd name="adj" fmla="val 25000"/>
              </a:avLst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9897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42484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ct val="35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altLang="ru-RU" dirty="0">
                <a:solidFill>
                  <a:srgbClr val="004200"/>
                </a:solidFill>
                <a:latin typeface="Franklin Gothic Demi" pitchFamily="34" charset="0"/>
              </a:rPr>
              <a:t>ориентироваться в </a:t>
            </a:r>
            <a:r>
              <a:rPr lang="ru-RU" altLang="ru-RU" dirty="0" smtClean="0">
                <a:solidFill>
                  <a:srgbClr val="004200"/>
                </a:solidFill>
                <a:latin typeface="Franklin Gothic Demi" pitchFamily="34" charset="0"/>
              </a:rPr>
              <a:t>4 </a:t>
            </a:r>
            <a:r>
              <a:rPr lang="ru-RU" altLang="ru-RU" dirty="0">
                <a:solidFill>
                  <a:srgbClr val="004200"/>
                </a:solidFill>
                <a:latin typeface="Franklin Gothic Demi" pitchFamily="34" charset="0"/>
              </a:rPr>
              <a:t>цветах,  называть их, подбирать по образцу</a:t>
            </a:r>
          </a:p>
          <a:p>
            <a:pPr>
              <a:lnSpc>
                <a:spcPct val="110000"/>
              </a:lnSpc>
              <a:spcBef>
                <a:spcPct val="35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altLang="ru-RU" dirty="0">
                <a:solidFill>
                  <a:srgbClr val="004200"/>
                </a:solidFill>
                <a:latin typeface="Franklin Gothic Demi" pitchFamily="34" charset="0"/>
              </a:rPr>
              <a:t>  ориентироваться в трех и более контрастных величинах </a:t>
            </a:r>
          </a:p>
          <a:p>
            <a:pPr>
              <a:lnSpc>
                <a:spcPct val="110000"/>
              </a:lnSpc>
              <a:spcBef>
                <a:spcPct val="35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altLang="ru-RU" dirty="0">
                <a:solidFill>
                  <a:srgbClr val="004200"/>
                </a:solidFill>
                <a:latin typeface="Franklin Gothic Demi" pitchFamily="34" charset="0"/>
              </a:rPr>
              <a:t>  собирать пирамидку из 5-8 колец разной величины</a:t>
            </a:r>
          </a:p>
          <a:p>
            <a:pPr>
              <a:lnSpc>
                <a:spcPct val="110000"/>
              </a:lnSpc>
              <a:spcBef>
                <a:spcPct val="35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altLang="ru-RU" dirty="0">
                <a:solidFill>
                  <a:srgbClr val="004200"/>
                </a:solidFill>
                <a:latin typeface="Franklin Gothic Demi" pitchFamily="34" charset="0"/>
              </a:rPr>
              <a:t> соотносить конфигурацию объемной геометрической фигуры с плоскостным изображением, накладывать на образец (раскладывает вкладыши разной величины или формы в аналогичные отверстия на доске)</a:t>
            </a:r>
          </a:p>
          <a:p>
            <a:pPr>
              <a:lnSpc>
                <a:spcPct val="110000"/>
              </a:lnSpc>
              <a:spcBef>
                <a:spcPct val="35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ru-RU" altLang="ru-RU" dirty="0">
                <a:solidFill>
                  <a:srgbClr val="004200"/>
                </a:solidFill>
                <a:latin typeface="Franklin Gothic Demi" pitchFamily="34" charset="0"/>
              </a:rPr>
              <a:t> составлять целое из 4-х частей разрезных картинок, складных кубиков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 fontScale="90000"/>
          </a:bodyPr>
          <a:lstStyle/>
          <a:p>
            <a:r>
              <a:rPr lang="ru-RU" b="1" kern="10" dirty="0" smtClean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>
                        <a:alpha val="50000"/>
                      </a:srgbClr>
                    </a:gs>
                    <a:gs pos="12500">
                      <a:srgbClr val="0087E6">
                        <a:alpha val="62500"/>
                      </a:srgbClr>
                    </a:gs>
                    <a:gs pos="37500">
                      <a:srgbClr val="21D6E0">
                        <a:alpha val="87500"/>
                      </a:srgbClr>
                    </a:gs>
                    <a:gs pos="50000">
                      <a:srgbClr val="03D4A8"/>
                    </a:gs>
                    <a:gs pos="62500">
                      <a:srgbClr val="21D6E0">
                        <a:alpha val="87500"/>
                      </a:srgbClr>
                    </a:gs>
                    <a:gs pos="87500">
                      <a:srgbClr val="0087E6">
                        <a:alpha val="62500"/>
                      </a:srgbClr>
                    </a:gs>
                    <a:gs pos="100000">
                      <a:srgbClr val="005CBF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/>
            </a:r>
            <a:br>
              <a:rPr lang="ru-RU" b="1" kern="10" dirty="0" smtClean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>
                        <a:alpha val="50000"/>
                      </a:srgbClr>
                    </a:gs>
                    <a:gs pos="12500">
                      <a:srgbClr val="0087E6">
                        <a:alpha val="62500"/>
                      </a:srgbClr>
                    </a:gs>
                    <a:gs pos="37500">
                      <a:srgbClr val="21D6E0">
                        <a:alpha val="87500"/>
                      </a:srgbClr>
                    </a:gs>
                    <a:gs pos="50000">
                      <a:srgbClr val="03D4A8"/>
                    </a:gs>
                    <a:gs pos="62500">
                      <a:srgbClr val="21D6E0">
                        <a:alpha val="87500"/>
                      </a:srgbClr>
                    </a:gs>
                    <a:gs pos="87500">
                      <a:srgbClr val="0087E6">
                        <a:alpha val="62500"/>
                      </a:srgbClr>
                    </a:gs>
                    <a:gs pos="100000">
                      <a:srgbClr val="005CBF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</a:br>
            <a:r>
              <a:rPr lang="ru-RU" b="1" kern="10" dirty="0" smtClean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>
                        <a:alpha val="50000"/>
                      </a:srgbClr>
                    </a:gs>
                    <a:gs pos="12500">
                      <a:srgbClr val="0087E6">
                        <a:alpha val="62500"/>
                      </a:srgbClr>
                    </a:gs>
                    <a:gs pos="37500">
                      <a:srgbClr val="21D6E0">
                        <a:alpha val="87500"/>
                      </a:srgbClr>
                    </a:gs>
                    <a:gs pos="50000">
                      <a:srgbClr val="03D4A8"/>
                    </a:gs>
                    <a:gs pos="62500">
                      <a:srgbClr val="21D6E0">
                        <a:alpha val="87500"/>
                      </a:srgbClr>
                    </a:gs>
                    <a:gs pos="87500">
                      <a:srgbClr val="0087E6">
                        <a:alpha val="62500"/>
                      </a:srgbClr>
                    </a:gs>
                    <a:gs pos="100000">
                      <a:srgbClr val="005CBF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Требования </a:t>
            </a:r>
            <a:r>
              <a:rPr lang="ru-RU" b="1" kern="10" dirty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>
                        <a:alpha val="50000"/>
                      </a:srgbClr>
                    </a:gs>
                    <a:gs pos="12500">
                      <a:srgbClr val="0087E6">
                        <a:alpha val="62500"/>
                      </a:srgbClr>
                    </a:gs>
                    <a:gs pos="37500">
                      <a:srgbClr val="21D6E0">
                        <a:alpha val="87500"/>
                      </a:srgbClr>
                    </a:gs>
                    <a:gs pos="50000">
                      <a:srgbClr val="03D4A8"/>
                    </a:gs>
                    <a:gs pos="62500">
                      <a:srgbClr val="21D6E0">
                        <a:alpha val="87500"/>
                      </a:srgbClr>
                    </a:gs>
                    <a:gs pos="87500">
                      <a:srgbClr val="0087E6">
                        <a:alpha val="62500"/>
                      </a:srgbClr>
                    </a:gs>
                    <a:gs pos="100000">
                      <a:srgbClr val="005CBF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программы </a:t>
            </a:r>
            <a:br>
              <a:rPr lang="ru-RU" b="1" kern="10" dirty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>
                        <a:alpha val="50000"/>
                      </a:srgbClr>
                    </a:gs>
                    <a:gs pos="12500">
                      <a:srgbClr val="0087E6">
                        <a:alpha val="62500"/>
                      </a:srgbClr>
                    </a:gs>
                    <a:gs pos="37500">
                      <a:srgbClr val="21D6E0">
                        <a:alpha val="87500"/>
                      </a:srgbClr>
                    </a:gs>
                    <a:gs pos="50000">
                      <a:srgbClr val="03D4A8"/>
                    </a:gs>
                    <a:gs pos="62500">
                      <a:srgbClr val="21D6E0">
                        <a:alpha val="87500"/>
                      </a:srgbClr>
                    </a:gs>
                    <a:gs pos="87500">
                      <a:srgbClr val="0087E6">
                        <a:alpha val="62500"/>
                      </a:srgbClr>
                    </a:gs>
                    <a:gs pos="100000">
                      <a:srgbClr val="005CBF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</a:br>
            <a:r>
              <a:rPr lang="ru-RU" b="1" kern="10" dirty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>
                        <a:alpha val="50000"/>
                      </a:srgbClr>
                    </a:gs>
                    <a:gs pos="12500">
                      <a:srgbClr val="0087E6">
                        <a:alpha val="62500"/>
                      </a:srgbClr>
                    </a:gs>
                    <a:gs pos="37500">
                      <a:srgbClr val="21D6E0">
                        <a:alpha val="87500"/>
                      </a:srgbClr>
                    </a:gs>
                    <a:gs pos="50000">
                      <a:srgbClr val="03D4A8"/>
                    </a:gs>
                    <a:gs pos="62500">
                      <a:srgbClr val="21D6E0">
                        <a:alpha val="87500"/>
                      </a:srgbClr>
                    </a:gs>
                    <a:gs pos="87500">
                      <a:srgbClr val="0087E6">
                        <a:alpha val="62500"/>
                      </a:srgbClr>
                    </a:gs>
                    <a:gs pos="100000">
                      <a:srgbClr val="005CBF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 сенсорному воспитанию с 2 до 3-х лет:</a:t>
            </a:r>
            <a:br>
              <a:rPr lang="ru-RU" b="1" kern="10" dirty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>
                        <a:alpha val="50000"/>
                      </a:srgbClr>
                    </a:gs>
                    <a:gs pos="12500">
                      <a:srgbClr val="0087E6">
                        <a:alpha val="62500"/>
                      </a:srgbClr>
                    </a:gs>
                    <a:gs pos="37500">
                      <a:srgbClr val="21D6E0">
                        <a:alpha val="87500"/>
                      </a:srgbClr>
                    </a:gs>
                    <a:gs pos="50000">
                      <a:srgbClr val="03D4A8"/>
                    </a:gs>
                    <a:gs pos="62500">
                      <a:srgbClr val="21D6E0">
                        <a:alpha val="87500"/>
                      </a:srgbClr>
                    </a:gs>
                    <a:gs pos="87500">
                      <a:srgbClr val="0087E6">
                        <a:alpha val="62500"/>
                      </a:srgbClr>
                    </a:gs>
                    <a:gs pos="100000">
                      <a:srgbClr val="005CBF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32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564904"/>
            <a:ext cx="8568951" cy="417646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altLang="ru-RU" dirty="0">
                <a:solidFill>
                  <a:srgbClr val="004200"/>
                </a:solidFill>
                <a:latin typeface="Franklin Gothic Demi" pitchFamily="34" charset="0"/>
              </a:rPr>
              <a:t>различать предметы по форме (кубик, кирпичик, </a:t>
            </a:r>
            <a:r>
              <a:rPr lang="ru-RU" altLang="ru-RU" dirty="0" smtClean="0">
                <a:solidFill>
                  <a:srgbClr val="004200"/>
                </a:solidFill>
                <a:latin typeface="Franklin Gothic Demi" pitchFamily="34" charset="0"/>
              </a:rPr>
              <a:t>шар.)</a:t>
            </a:r>
            <a:endParaRPr lang="ru-RU" altLang="ru-RU" dirty="0">
              <a:solidFill>
                <a:srgbClr val="004200"/>
              </a:solidFill>
              <a:latin typeface="Franklin Gothic Demi" pitchFamily="34" charset="0"/>
            </a:endParaRPr>
          </a:p>
          <a:p>
            <a:pPr marL="457200" indent="-457200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altLang="ru-RU" dirty="0">
                <a:solidFill>
                  <a:srgbClr val="004200"/>
                </a:solidFill>
                <a:latin typeface="Franklin Gothic Demi" pitchFamily="34" charset="0"/>
              </a:rPr>
              <a:t>ориентироваться в соотношении плоскостных фигур (круг, овал, квадрат, прямоугольник)</a:t>
            </a:r>
          </a:p>
          <a:p>
            <a:pPr marL="457200" indent="-457200"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altLang="ru-RU" dirty="0">
                <a:solidFill>
                  <a:srgbClr val="004200"/>
                </a:solidFill>
                <a:latin typeface="Franklin Gothic Demi" pitchFamily="34" charset="0"/>
              </a:rPr>
              <a:t>сравнивать, соотносить, группировать однородные предметы по цвету, форме, величине</a:t>
            </a:r>
          </a:p>
          <a:p>
            <a:pPr marL="457200" indent="-457200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altLang="ru-RU" dirty="0">
                <a:solidFill>
                  <a:srgbClr val="004200"/>
                </a:solidFill>
                <a:latin typeface="Franklin Gothic Demi" pitchFamily="34" charset="0"/>
              </a:rPr>
              <a:t>выделять формы предметов, обводя их по контуру то одной, то другой рукой</a:t>
            </a:r>
          </a:p>
          <a:p>
            <a:pPr marL="457200" indent="-457200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altLang="ru-RU" dirty="0">
                <a:solidFill>
                  <a:srgbClr val="004200"/>
                </a:solidFill>
                <a:latin typeface="Franklin Gothic Demi" pitchFamily="34" charset="0"/>
              </a:rPr>
              <a:t>в рамках листа проводить вертикальные, горизонтальные, округлые, короткие и длинные линии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b="1" kern="10" dirty="0" smtClean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>
                        <a:alpha val="50000"/>
                      </a:srgbClr>
                    </a:gs>
                    <a:gs pos="12500">
                      <a:srgbClr val="0087E6">
                        <a:alpha val="62500"/>
                      </a:srgbClr>
                    </a:gs>
                    <a:gs pos="37500">
                      <a:srgbClr val="21D6E0">
                        <a:alpha val="87500"/>
                      </a:srgbClr>
                    </a:gs>
                    <a:gs pos="50000">
                      <a:srgbClr val="03D4A8"/>
                    </a:gs>
                    <a:gs pos="62500">
                      <a:srgbClr val="21D6E0">
                        <a:alpha val="87500"/>
                      </a:srgbClr>
                    </a:gs>
                    <a:gs pos="87500">
                      <a:srgbClr val="0087E6">
                        <a:alpha val="62500"/>
                      </a:srgbClr>
                    </a:gs>
                    <a:gs pos="100000">
                      <a:srgbClr val="005CBF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/>
            </a:r>
            <a:br>
              <a:rPr lang="ru-RU" b="1" kern="10" dirty="0" smtClean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>
                        <a:alpha val="50000"/>
                      </a:srgbClr>
                    </a:gs>
                    <a:gs pos="12500">
                      <a:srgbClr val="0087E6">
                        <a:alpha val="62500"/>
                      </a:srgbClr>
                    </a:gs>
                    <a:gs pos="37500">
                      <a:srgbClr val="21D6E0">
                        <a:alpha val="87500"/>
                      </a:srgbClr>
                    </a:gs>
                    <a:gs pos="50000">
                      <a:srgbClr val="03D4A8"/>
                    </a:gs>
                    <a:gs pos="62500">
                      <a:srgbClr val="21D6E0">
                        <a:alpha val="87500"/>
                      </a:srgbClr>
                    </a:gs>
                    <a:gs pos="87500">
                      <a:srgbClr val="0087E6">
                        <a:alpha val="62500"/>
                      </a:srgbClr>
                    </a:gs>
                    <a:gs pos="100000">
                      <a:srgbClr val="005CBF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</a:br>
            <a:r>
              <a:rPr lang="ru-RU" b="1" kern="10" dirty="0" smtClean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>
                        <a:alpha val="50000"/>
                      </a:srgbClr>
                    </a:gs>
                    <a:gs pos="12500">
                      <a:srgbClr val="0087E6">
                        <a:alpha val="62500"/>
                      </a:srgbClr>
                    </a:gs>
                    <a:gs pos="37500">
                      <a:srgbClr val="21D6E0">
                        <a:alpha val="87500"/>
                      </a:srgbClr>
                    </a:gs>
                    <a:gs pos="50000">
                      <a:srgbClr val="03D4A8"/>
                    </a:gs>
                    <a:gs pos="62500">
                      <a:srgbClr val="21D6E0">
                        <a:alpha val="87500"/>
                      </a:srgbClr>
                    </a:gs>
                    <a:gs pos="87500">
                      <a:srgbClr val="0087E6">
                        <a:alpha val="62500"/>
                      </a:srgbClr>
                    </a:gs>
                    <a:gs pos="100000">
                      <a:srgbClr val="005CBF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Требования </a:t>
            </a:r>
            <a:r>
              <a:rPr lang="ru-RU" b="1" kern="10" dirty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>
                        <a:alpha val="50000"/>
                      </a:srgbClr>
                    </a:gs>
                    <a:gs pos="12500">
                      <a:srgbClr val="0087E6">
                        <a:alpha val="62500"/>
                      </a:srgbClr>
                    </a:gs>
                    <a:gs pos="37500">
                      <a:srgbClr val="21D6E0">
                        <a:alpha val="87500"/>
                      </a:srgbClr>
                    </a:gs>
                    <a:gs pos="50000">
                      <a:srgbClr val="03D4A8"/>
                    </a:gs>
                    <a:gs pos="62500">
                      <a:srgbClr val="21D6E0">
                        <a:alpha val="87500"/>
                      </a:srgbClr>
                    </a:gs>
                    <a:gs pos="87500">
                      <a:srgbClr val="0087E6">
                        <a:alpha val="62500"/>
                      </a:srgbClr>
                    </a:gs>
                    <a:gs pos="100000">
                      <a:srgbClr val="005CBF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программы </a:t>
            </a:r>
            <a:br>
              <a:rPr lang="ru-RU" b="1" kern="10" dirty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>
                        <a:alpha val="50000"/>
                      </a:srgbClr>
                    </a:gs>
                    <a:gs pos="12500">
                      <a:srgbClr val="0087E6">
                        <a:alpha val="62500"/>
                      </a:srgbClr>
                    </a:gs>
                    <a:gs pos="37500">
                      <a:srgbClr val="21D6E0">
                        <a:alpha val="87500"/>
                      </a:srgbClr>
                    </a:gs>
                    <a:gs pos="50000">
                      <a:srgbClr val="03D4A8"/>
                    </a:gs>
                    <a:gs pos="62500">
                      <a:srgbClr val="21D6E0">
                        <a:alpha val="87500"/>
                      </a:srgbClr>
                    </a:gs>
                    <a:gs pos="87500">
                      <a:srgbClr val="0087E6">
                        <a:alpha val="62500"/>
                      </a:srgbClr>
                    </a:gs>
                    <a:gs pos="100000">
                      <a:srgbClr val="005CBF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</a:br>
            <a:r>
              <a:rPr lang="ru-RU" b="1" kern="10" dirty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>
                        <a:alpha val="50000"/>
                      </a:srgbClr>
                    </a:gs>
                    <a:gs pos="12500">
                      <a:srgbClr val="0087E6">
                        <a:alpha val="62500"/>
                      </a:srgbClr>
                    </a:gs>
                    <a:gs pos="37500">
                      <a:srgbClr val="21D6E0">
                        <a:alpha val="87500"/>
                      </a:srgbClr>
                    </a:gs>
                    <a:gs pos="50000">
                      <a:srgbClr val="03D4A8"/>
                    </a:gs>
                    <a:gs pos="62500">
                      <a:srgbClr val="21D6E0">
                        <a:alpha val="87500"/>
                      </a:srgbClr>
                    </a:gs>
                    <a:gs pos="87500">
                      <a:srgbClr val="0087E6">
                        <a:alpha val="62500"/>
                      </a:srgbClr>
                    </a:gs>
                    <a:gs pos="100000">
                      <a:srgbClr val="005CBF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 сенсорному </a:t>
            </a:r>
            <a:r>
              <a:rPr lang="ru-RU" b="1" kern="10" dirty="0" smtClean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>
                        <a:alpha val="50000"/>
                      </a:srgbClr>
                    </a:gs>
                    <a:gs pos="12500">
                      <a:srgbClr val="0087E6">
                        <a:alpha val="62500"/>
                      </a:srgbClr>
                    </a:gs>
                    <a:gs pos="37500">
                      <a:srgbClr val="21D6E0">
                        <a:alpha val="87500"/>
                      </a:srgbClr>
                    </a:gs>
                    <a:gs pos="50000">
                      <a:srgbClr val="03D4A8"/>
                    </a:gs>
                    <a:gs pos="62500">
                      <a:srgbClr val="21D6E0">
                        <a:alpha val="87500"/>
                      </a:srgbClr>
                    </a:gs>
                    <a:gs pos="87500">
                      <a:srgbClr val="0087E6">
                        <a:alpha val="62500"/>
                      </a:srgbClr>
                    </a:gs>
                    <a:gs pos="100000">
                      <a:srgbClr val="005CBF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развитию с </a:t>
            </a:r>
            <a:r>
              <a:rPr lang="ru-RU" b="1" kern="10" dirty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>
                        <a:alpha val="50000"/>
                      </a:srgbClr>
                    </a:gs>
                    <a:gs pos="12500">
                      <a:srgbClr val="0087E6">
                        <a:alpha val="62500"/>
                      </a:srgbClr>
                    </a:gs>
                    <a:gs pos="37500">
                      <a:srgbClr val="21D6E0">
                        <a:alpha val="87500"/>
                      </a:srgbClr>
                    </a:gs>
                    <a:gs pos="50000">
                      <a:srgbClr val="03D4A8"/>
                    </a:gs>
                    <a:gs pos="62500">
                      <a:srgbClr val="21D6E0">
                        <a:alpha val="87500"/>
                      </a:srgbClr>
                    </a:gs>
                    <a:gs pos="87500">
                      <a:srgbClr val="0087E6">
                        <a:alpha val="62500"/>
                      </a:srgbClr>
                    </a:gs>
                    <a:gs pos="100000">
                      <a:srgbClr val="005CBF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2 до 3-х лет:</a:t>
            </a:r>
            <a:br>
              <a:rPr lang="ru-RU" b="1" kern="10" dirty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>
                        <a:alpha val="50000"/>
                      </a:srgbClr>
                    </a:gs>
                    <a:gs pos="12500">
                      <a:srgbClr val="0087E6">
                        <a:alpha val="62500"/>
                      </a:srgbClr>
                    </a:gs>
                    <a:gs pos="37500">
                      <a:srgbClr val="21D6E0">
                        <a:alpha val="87500"/>
                      </a:srgbClr>
                    </a:gs>
                    <a:gs pos="50000">
                      <a:srgbClr val="03D4A8"/>
                    </a:gs>
                    <a:gs pos="62500">
                      <a:srgbClr val="21D6E0">
                        <a:alpha val="87500"/>
                      </a:srgbClr>
                    </a:gs>
                    <a:gs pos="87500">
                      <a:srgbClr val="0087E6">
                        <a:alpha val="62500"/>
                      </a:srgbClr>
                    </a:gs>
                    <a:gs pos="100000">
                      <a:srgbClr val="005CBF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</a:br>
            <a:r>
              <a:rPr lang="ru-RU" b="1" kern="10" dirty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>
                        <a:alpha val="50000"/>
                      </a:srgbClr>
                    </a:gs>
                    <a:gs pos="12500">
                      <a:srgbClr val="0087E6">
                        <a:alpha val="62500"/>
                      </a:srgbClr>
                    </a:gs>
                    <a:gs pos="37500">
                      <a:srgbClr val="21D6E0">
                        <a:alpha val="87500"/>
                      </a:srgbClr>
                    </a:gs>
                    <a:gs pos="50000">
                      <a:srgbClr val="03D4A8"/>
                    </a:gs>
                    <a:gs pos="62500">
                      <a:srgbClr val="21D6E0">
                        <a:alpha val="87500"/>
                      </a:srgbClr>
                    </a:gs>
                    <a:gs pos="87500">
                      <a:srgbClr val="0087E6">
                        <a:alpha val="62500"/>
                      </a:srgbClr>
                    </a:gs>
                    <a:gs pos="100000">
                      <a:srgbClr val="005CBF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/>
            </a:r>
            <a:br>
              <a:rPr lang="ru-RU" b="1" kern="10" dirty="0">
                <a:ln w="15875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CBF">
                        <a:alpha val="50000"/>
                      </a:srgbClr>
                    </a:gs>
                    <a:gs pos="12500">
                      <a:srgbClr val="0087E6">
                        <a:alpha val="62500"/>
                      </a:srgbClr>
                    </a:gs>
                    <a:gs pos="37500">
                      <a:srgbClr val="21D6E0">
                        <a:alpha val="87500"/>
                      </a:srgbClr>
                    </a:gs>
                    <a:gs pos="50000">
                      <a:srgbClr val="03D4A8"/>
                    </a:gs>
                    <a:gs pos="62500">
                      <a:srgbClr val="21D6E0">
                        <a:alpha val="87500"/>
                      </a:srgbClr>
                    </a:gs>
                    <a:gs pos="87500">
                      <a:srgbClr val="0087E6">
                        <a:alpha val="62500"/>
                      </a:srgbClr>
                    </a:gs>
                    <a:gs pos="100000">
                      <a:srgbClr val="005CBF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0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420888"/>
            <a:ext cx="8856984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                  Дидактические игры</a:t>
            </a:r>
          </a:p>
          <a:p>
            <a:pPr marL="0" indent="0">
              <a:buNone/>
            </a:pPr>
            <a:endParaRPr lang="ru-RU" sz="5400" kern="10" spc="-360" dirty="0" smtClean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  <a:p>
            <a:endParaRPr lang="ru-RU" sz="2800" dirty="0" smtClean="0"/>
          </a:p>
          <a:p>
            <a:endParaRPr lang="ru-RU" sz="2800" dirty="0"/>
          </a:p>
          <a:p>
            <a:pPr marL="0" indent="0">
              <a:buNone/>
            </a:pPr>
            <a:endParaRPr lang="en-US" altLang="ru-RU" sz="2800" dirty="0" smtClean="0"/>
          </a:p>
          <a:p>
            <a:pPr marL="0" indent="0">
              <a:buNone/>
            </a:pPr>
            <a:r>
              <a:rPr lang="ru-RU" altLang="ru-RU" sz="1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            Д/И «Сложи мишку»</a:t>
            </a:r>
            <a:r>
              <a:rPr lang="en-US" altLang="ru-RU" sz="1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              </a:t>
            </a:r>
            <a:r>
              <a:rPr lang="ru-RU" altLang="ru-RU" sz="1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      Д/И </a:t>
            </a:r>
            <a:r>
              <a:rPr lang="en-US" altLang="ru-RU" sz="1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  </a:t>
            </a:r>
            <a:r>
              <a:rPr lang="ru-RU" altLang="ru-RU" sz="1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,,На что похоже</a:t>
            </a:r>
            <a:r>
              <a:rPr lang="en-US" altLang="ru-RU" sz="1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” </a:t>
            </a:r>
            <a:r>
              <a:rPr lang="ru-RU" altLang="ru-RU" sz="1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                            Д/И</a:t>
            </a:r>
            <a:r>
              <a:rPr lang="en-US" altLang="ru-RU" sz="1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  </a:t>
            </a:r>
            <a:r>
              <a:rPr lang="ru-RU" altLang="ru-RU" sz="1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,,Рыбки</a:t>
            </a:r>
            <a:r>
              <a:rPr lang="en-US" altLang="ru-RU" sz="18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”</a:t>
            </a:r>
            <a:endParaRPr lang="ru-RU" altLang="ru-RU" sz="1800" b="1" dirty="0">
              <a:solidFill>
                <a:srgbClr val="CC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oor Richard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Условия </a:t>
            </a:r>
            <a:r>
              <a:rPr lang="ru-RU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для выполнения задач:</a:t>
            </a:r>
            <a:br>
              <a:rPr lang="ru-RU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</a:br>
            <a:r>
              <a:rPr lang="ru-RU" sz="31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oor Richard" pitchFamily="18" charset="0"/>
              </a:rPr>
              <a:t> </a:t>
            </a:r>
            <a:r>
              <a:rPr lang="ru-RU" sz="3100" b="1" dirty="0">
                <a:solidFill>
                  <a:srgbClr val="008000"/>
                </a:solidFill>
                <a:latin typeface="Poor Richard" pitchFamily="18" charset="0"/>
              </a:rPr>
              <a:t>использование дидактических игр;</a:t>
            </a:r>
            <a:br>
              <a:rPr lang="ru-RU" sz="3100" b="1" dirty="0">
                <a:solidFill>
                  <a:srgbClr val="008000"/>
                </a:solidFill>
                <a:latin typeface="Poor Richard" pitchFamily="18" charset="0"/>
              </a:rPr>
            </a:br>
            <a:r>
              <a:rPr lang="ru-RU" sz="3100" b="1" dirty="0">
                <a:solidFill>
                  <a:srgbClr val="008000"/>
                </a:solidFill>
                <a:latin typeface="Poor Richard" pitchFamily="18" charset="0"/>
              </a:rPr>
              <a:t> создание условий для ознакомления детей с цветом, формой, величиной.</a:t>
            </a:r>
            <a:r>
              <a:rPr lang="ru-RU" b="1" dirty="0">
                <a:solidFill>
                  <a:srgbClr val="008000"/>
                </a:solidFill>
                <a:latin typeface="Poor Richard" pitchFamily="18" charset="0"/>
              </a:rPr>
              <a:t/>
            </a:r>
            <a:br>
              <a:rPr lang="ru-RU" b="1" dirty="0">
                <a:solidFill>
                  <a:srgbClr val="008000"/>
                </a:solidFill>
                <a:latin typeface="Poor Richard" pitchFamily="18" charset="0"/>
              </a:rPr>
            </a:br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3775939"/>
            <a:ext cx="2376488" cy="1782366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:\DCIM\100MSDCF\DSC0453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69990" y="3652852"/>
            <a:ext cx="2631017" cy="1973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\Desktop\DSC0351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44208" y="3695636"/>
            <a:ext cx="2555061" cy="1916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85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6336704"/>
          </a:xfrm>
        </p:spPr>
        <p:txBody>
          <a:bodyPr>
            <a:normAutofit/>
          </a:bodyPr>
          <a:lstStyle/>
          <a:p>
            <a:pPr algn="l"/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latin typeface="Impact"/>
              </a:rPr>
              <a:t/>
            </a:r>
            <a:b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latin typeface="Impact"/>
              </a:rPr>
            </a:b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latin typeface="Impact"/>
              </a:rPr>
              <a:t/>
            </a:r>
            <a:b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latin typeface="Impact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8289" y="266265"/>
            <a:ext cx="86409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latin typeface="Impact"/>
              </a:rPr>
              <a:t>Создание развивающей среды</a:t>
            </a:r>
          </a:p>
          <a:p>
            <a:endParaRPr lang="ru-RU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88024" y="2492896"/>
            <a:ext cx="3408379" cy="2556284"/>
          </a:xfrm>
          <a:prstGeom prst="rect">
            <a:avLst/>
          </a:prstGeom>
          <a:noFill/>
          <a:ln w="3810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60032" y="494116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родителей своими руками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92157" y="1916832"/>
            <a:ext cx="3078342" cy="4104456"/>
          </a:xfrm>
          <a:prstGeom prst="rect">
            <a:avLst/>
          </a:prstGeom>
          <a:noFill/>
          <a:ln w="3810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095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248</TotalTime>
  <Words>224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Презентация на тему: ,,Сенсорное развитие детей раннего возраста через дидактические игры”.</vt:lpstr>
      <vt:lpstr> Сенсорное развитие - это развитие восприятия и формирование представлений о внешних свойствах предметов: их форме, цвете, величине, положении в пространстве, а также запахе, вкусе и т.д.  </vt:lpstr>
      <vt:lpstr>Сенсорное воспитание целенаправленное совершенствование, развитие у детей сенсорных процессов (ощущений, восприятий, представлений) </vt:lpstr>
      <vt:lpstr> Целью  сенсорного воспитания является формирование сенсорных способностей у малышей.  На этой основе выделяются следующие  задачи:   Формирование у детей систем перцептивных действий    Формирование у детей систем сенсорных эталонов    Формирование у детей умений самостоятельно применять системы перцептивных действий и системы эталонов в практической и познавательной деятельности </vt:lpstr>
      <vt:lpstr>Эталонная система </vt:lpstr>
      <vt:lpstr> Требования программы  по сенсорному воспитанию с 2 до 3-х лет: </vt:lpstr>
      <vt:lpstr> Требования программы  по сенсорному развитию с 2 до 3-х лет:  </vt:lpstr>
      <vt:lpstr> Условия для выполнения задач:  использование дидактических игр;  создание условий для ознакомления детей с цветом, формой, величиной. </vt:lpstr>
      <vt:lpstr>  </vt:lpstr>
      <vt:lpstr>Наша группа</vt:lpstr>
      <vt:lpstr>Мы играем и занимаемся </vt:lpstr>
      <vt:lpstr>Д/И на закрепления цвета, величины, формы и мелкой моторики</vt:lpstr>
      <vt:lpstr>Изучаем геометрические формы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Сенсорное развитие детей дошкольного возраста через дидактические игры</dc:title>
  <dc:creator>Андрей</dc:creator>
  <cp:lastModifiedBy>Женёк</cp:lastModifiedBy>
  <cp:revision>26</cp:revision>
  <dcterms:created xsi:type="dcterms:W3CDTF">2014-10-11T17:03:07Z</dcterms:created>
  <dcterms:modified xsi:type="dcterms:W3CDTF">2019-02-13T17:43:17Z</dcterms:modified>
</cp:coreProperties>
</file>